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38" autoAdjust="0"/>
    <p:restoredTop sz="94660"/>
  </p:normalViewPr>
  <p:slideViewPr>
    <p:cSldViewPr snapToGrid="0">
      <p:cViewPr varScale="1">
        <p:scale>
          <a:sx n="90" d="100"/>
          <a:sy n="90" d="100"/>
        </p:scale>
        <p:origin x="208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52CA2-A811-412F-8983-9F3B00DD2DFB}" type="datetimeFigureOut">
              <a:rPr lang="en-US" smtClean="0"/>
              <a:t>11/20/24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AD8FC-A289-4E43-BD6A-8D5A453D3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83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7D2D59A-25D3-4B78-906A-3BD607181A61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9598-B419-44B8-8CE4-DFFCDF68D2F1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56DA-098B-4B1C-8A1D-FC9CAA6DD839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C7B7-D673-424B-924F-F6DDEC14ABE8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1A0-6DE6-4351-8F0C-096BFD2EE2CF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43CE-B017-4AF1-B45B-619E4786A726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6673-EB17-4377-BA33-083C0DED0DAD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6C42-1711-43D2-9F4E-EA64A868C980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313C-8D9C-4CE6-BF04-6768E5BE9A10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1846-157A-4E8B-A01D-CF7B3916658B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6E9D-A094-49C1-8EB4-D670E1BAC469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652E-F658-4433-9F24-E56D4FB2B3ED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209B-9961-4090-8079-79437F82A413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354D-50E3-4FC9-B6AD-B458AF4193E7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95C5-C98E-4B05-B608-7ADFD2C46245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572E-E825-4BDE-B79E-9A1A8129B6D8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453F6-FCEE-4938-B144-7CC56DE78D3D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EC8AC-1935-46CC-A199-8306E6913D30}" type="datetime1">
              <a:rPr lang="en-US" smtClean="0"/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ARGOS FUTURE ©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3.0/" TargetMode="External"/><Relationship Id="rId2" Type="http://schemas.openxmlformats.org/officeDocument/2006/relationships/hyperlink" Target="https://foto.wuestenigel.com/bitcoin-mining-and-crypto-currency-concept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to.wuestenigel.com/bitcoin-mining-and-crypto-currency-concept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#_Toc1400812890"/><Relationship Id="rId13" Type="http://schemas.openxmlformats.org/officeDocument/2006/relationships/hyperlink" Target="#_Toc1609415558"/><Relationship Id="rId18" Type="http://schemas.openxmlformats.org/officeDocument/2006/relationships/hyperlink" Target="#_Toc253722494"/><Relationship Id="rId26" Type="http://schemas.openxmlformats.org/officeDocument/2006/relationships/hyperlink" Target="#_Toc1255109738"/><Relationship Id="rId3" Type="http://schemas.openxmlformats.org/officeDocument/2006/relationships/hyperlink" Target="#_Toc1871973232"/><Relationship Id="rId21" Type="http://schemas.openxmlformats.org/officeDocument/2006/relationships/hyperlink" Target="#_Toc507734896"/><Relationship Id="rId7" Type="http://schemas.openxmlformats.org/officeDocument/2006/relationships/hyperlink" Target="#_Toc647857380"/><Relationship Id="rId12" Type="http://schemas.openxmlformats.org/officeDocument/2006/relationships/hyperlink" Target="#_Toc1464496673"/><Relationship Id="rId17" Type="http://schemas.openxmlformats.org/officeDocument/2006/relationships/hyperlink" Target="#_Toc762678732"/><Relationship Id="rId25" Type="http://schemas.openxmlformats.org/officeDocument/2006/relationships/hyperlink" Target="#_Toc1237813685"/><Relationship Id="rId2" Type="http://schemas.openxmlformats.org/officeDocument/2006/relationships/hyperlink" Target="#_Toc1414159761"/><Relationship Id="rId16" Type="http://schemas.openxmlformats.org/officeDocument/2006/relationships/hyperlink" Target="#_Toc1000900429"/><Relationship Id="rId20" Type="http://schemas.openxmlformats.org/officeDocument/2006/relationships/hyperlink" Target="#_Toc494151467"/><Relationship Id="rId29" Type="http://schemas.openxmlformats.org/officeDocument/2006/relationships/hyperlink" Target="#_Toc134470068"/><Relationship Id="rId1" Type="http://schemas.openxmlformats.org/officeDocument/2006/relationships/slideLayout" Target="../slideLayouts/slideLayout4.xml"/><Relationship Id="rId6" Type="http://schemas.openxmlformats.org/officeDocument/2006/relationships/hyperlink" Target="#_Toc265834606"/><Relationship Id="rId11" Type="http://schemas.openxmlformats.org/officeDocument/2006/relationships/hyperlink" Target="#_Toc1984660843"/><Relationship Id="rId24" Type="http://schemas.openxmlformats.org/officeDocument/2006/relationships/hyperlink" Target="#_Toc2140351495"/><Relationship Id="rId5" Type="http://schemas.openxmlformats.org/officeDocument/2006/relationships/hyperlink" Target="#_Toc2052623509"/><Relationship Id="rId15" Type="http://schemas.openxmlformats.org/officeDocument/2006/relationships/hyperlink" Target="#_Toc378817585"/><Relationship Id="rId23" Type="http://schemas.openxmlformats.org/officeDocument/2006/relationships/hyperlink" Target="#_Toc1173486319"/><Relationship Id="rId28" Type="http://schemas.openxmlformats.org/officeDocument/2006/relationships/hyperlink" Target="#_Toc2077060157"/><Relationship Id="rId10" Type="http://schemas.openxmlformats.org/officeDocument/2006/relationships/hyperlink" Target="#_Toc1720914447"/><Relationship Id="rId19" Type="http://schemas.openxmlformats.org/officeDocument/2006/relationships/hyperlink" Target="#_Toc705069812"/><Relationship Id="rId4" Type="http://schemas.openxmlformats.org/officeDocument/2006/relationships/hyperlink" Target="#_Toc960979526"/><Relationship Id="rId9" Type="http://schemas.openxmlformats.org/officeDocument/2006/relationships/hyperlink" Target="#_Toc1910678617"/><Relationship Id="rId14" Type="http://schemas.openxmlformats.org/officeDocument/2006/relationships/hyperlink" Target="#_Toc1723585681"/><Relationship Id="rId22" Type="http://schemas.openxmlformats.org/officeDocument/2006/relationships/hyperlink" Target="#_Toc734037334"/><Relationship Id="rId27" Type="http://schemas.openxmlformats.org/officeDocument/2006/relationships/hyperlink" Target="#_Toc764881453"/><Relationship Id="rId30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ARGOS FUTURE ©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6C7F8F-0A71-0379-CEC8-50A2C81BF8AD}"/>
              </a:ext>
            </a:extLst>
          </p:cNvPr>
          <p:cNvSpPr txBox="1"/>
          <p:nvPr/>
        </p:nvSpPr>
        <p:spPr>
          <a:xfrm>
            <a:off x="-601605" y="5199310"/>
            <a:ext cx="7772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A" sz="900">
                <a:hlinkClick r:id="rId2" tooltip="https://foto.wuestenigel.com/bitcoin-mining-and-crypto-currency-concept/"/>
              </a:rPr>
              <a:t>This Photo</a:t>
            </a:r>
            <a:r>
              <a:rPr lang="en-BA" sz="900"/>
              <a:t> by Unknown Author is licensed under </a:t>
            </a:r>
            <a:r>
              <a:rPr lang="en-BA" sz="900">
                <a:hlinkClick r:id="rId3" tooltip="https://creativecommons.org/licenses/by/3.0/"/>
              </a:rPr>
              <a:t>CC BY</a:t>
            </a:r>
            <a:endParaRPr lang="en-BA" sz="9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20F71FD-E1EF-914C-EFCC-87CD1F0C14F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88E47A-F881-61BB-D8A0-71B799F30A2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20695" t="41180" r="21250" b="41181"/>
          <a:stretch/>
        </p:blipFill>
        <p:spPr>
          <a:xfrm>
            <a:off x="3707603" y="5168946"/>
            <a:ext cx="4576763" cy="13905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EFC9331-435C-54E1-0856-6A05C8EA2167}"/>
              </a:ext>
            </a:extLst>
          </p:cNvPr>
          <p:cNvSpPr txBox="1"/>
          <p:nvPr/>
        </p:nvSpPr>
        <p:spPr>
          <a:xfrm>
            <a:off x="1986556" y="1689054"/>
            <a:ext cx="821888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spc="300" dirty="0" err="1">
                <a:solidFill>
                  <a:srgbClr val="002060"/>
                </a:solidFill>
                <a:latin typeface="Aptos" panose="020B0004020202020204" pitchFamily="34" charset="0"/>
              </a:rPr>
              <a:t>Osnove</a:t>
            </a:r>
            <a:r>
              <a:rPr lang="en-US" sz="54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 </a:t>
            </a:r>
            <a:r>
              <a:rPr lang="en-US" sz="5400" b="1" spc="300" dirty="0" err="1">
                <a:solidFill>
                  <a:srgbClr val="002060"/>
                </a:solidFill>
                <a:latin typeface="Aptos" panose="020B0004020202020204" pitchFamily="34" charset="0"/>
              </a:rPr>
              <a:t>kriptovaluta</a:t>
            </a:r>
            <a:r>
              <a:rPr lang="en-US" sz="54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 </a:t>
            </a:r>
            <a:r>
              <a:rPr lang="en-US" sz="5400" b="1" spc="300" dirty="0" err="1">
                <a:solidFill>
                  <a:srgbClr val="002060"/>
                </a:solidFill>
                <a:latin typeface="Aptos" panose="020B0004020202020204" pitchFamily="34" charset="0"/>
              </a:rPr>
              <a:t>i</a:t>
            </a:r>
            <a:r>
              <a:rPr lang="en-US" sz="54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 blockchain </a:t>
            </a:r>
            <a:r>
              <a:rPr lang="en-US" sz="5400" b="1" spc="300" dirty="0" err="1">
                <a:solidFill>
                  <a:srgbClr val="002060"/>
                </a:solidFill>
                <a:latin typeface="Aptos" panose="020B0004020202020204" pitchFamily="34" charset="0"/>
              </a:rPr>
              <a:t>tehnologije</a:t>
            </a:r>
            <a:br>
              <a:rPr lang="en-US" sz="5400" b="1" spc="300" dirty="0">
                <a:solidFill>
                  <a:srgbClr val="002060"/>
                </a:solidFill>
                <a:latin typeface="Aptos" panose="020B0004020202020204" pitchFamily="34" charset="0"/>
              </a:rPr>
            </a:br>
            <a:endParaRPr lang="en-BA" sz="5400" dirty="0"/>
          </a:p>
        </p:txBody>
      </p:sp>
    </p:spTree>
    <p:extLst>
      <p:ext uri="{BB962C8B-B14F-4D97-AF65-F5344CB8AC3E}">
        <p14:creationId xmlns:p14="http://schemas.microsoft.com/office/powerpoint/2010/main" val="2337199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22" y="676277"/>
            <a:ext cx="10445315" cy="1478570"/>
          </a:xfrm>
        </p:spPr>
        <p:txBody>
          <a:bodyPr>
            <a:no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</a:rPr>
              <a:t>Modul 4: </a:t>
            </a:r>
            <a:r>
              <a:rPr lang="sr-Latn-RS" sz="4000" spc="300" dirty="0">
                <a:solidFill>
                  <a:srgbClr val="002060"/>
                </a:solidFill>
              </a:rPr>
              <a:t>Altcoinovi i Stabilcoinovi</a:t>
            </a:r>
            <a:br>
              <a:rPr lang="en-US" sz="4000" b="1" spc="300" dirty="0">
                <a:solidFill>
                  <a:srgbClr val="002060"/>
                </a:solidFill>
              </a:rPr>
            </a:br>
            <a:endParaRPr lang="en-US" sz="4000" spc="3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22" y="1677592"/>
            <a:ext cx="9905999" cy="4205682"/>
          </a:xfrm>
        </p:spPr>
        <p:txBody>
          <a:bodyPr>
            <a:normAutofit/>
          </a:bodyPr>
          <a:lstStyle/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Šta je altcoin?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sr-Latn-RS" sz="1600" dirty="0">
                <a:solidFill>
                  <a:schemeClr val="bg1"/>
                </a:solidFill>
                <a:latin typeface="Aptos" panose="020B0004020202020204" pitchFamily="34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Altcoin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skraćenica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“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alternativni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coin”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odnosi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nisu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Bitcoin.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Altcoini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nastali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alternativa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Bitcoinu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nudeći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različite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tehničke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karakteristike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funkcionalnosti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upotrebe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Neki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altcoini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fokusirani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poboljšanje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brzine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transakcija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drugi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istražuju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načine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osiguranja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privatnosti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implementacije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pametnih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ugovora</a:t>
            </a:r>
            <a:r>
              <a:rPr lang="sr-Latn-R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endParaRPr lang="sr-Latn-R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Šta su Stabilcoinov?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sr-Latn-RS" sz="1600" dirty="0">
                <a:solidFill>
                  <a:schemeClr val="bg1"/>
                </a:solidFill>
                <a:latin typeface="Aptos" panose="020B0004020202020204" pitchFamily="34" charset="0"/>
              </a:rPr>
              <a:t>	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Stabilcoinovi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vrsta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vrednost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vezana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stabilno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sredstvo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poput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dolara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zlata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korpe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Cilj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stabilcoina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smanji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volatilnost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često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povezana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poput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Bitcoina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Ethereuma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Stabilcoinovi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omogućavaju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korisnicima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uživaju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prednostima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brze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transakcije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decentralizacija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istovremeno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održavaju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stabilnu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vrednost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9EF88C-2207-D4D1-F6E7-A095975A4F9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65967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23" y="770917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Modul 5: </a:t>
            </a:r>
            <a:r>
              <a:rPr lang="sr-Latn-RS" sz="4000" spc="300" dirty="0">
                <a:solidFill>
                  <a:srgbClr val="002060"/>
                </a:solidFill>
                <a:latin typeface="Aptos" panose="020B0004020202020204" pitchFamily="34" charset="0"/>
              </a:rPr>
              <a:t>Bezbednost i Tržište</a:t>
            </a:r>
            <a:br>
              <a:rPr lang="en-U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</a:br>
            <a:endParaRPr lang="en-US" sz="4000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2249487"/>
            <a:ext cx="9905999" cy="3541714"/>
          </a:xfrm>
        </p:spPr>
        <p:txBody>
          <a:bodyPr>
            <a:normAutofit/>
          </a:bodyPr>
          <a:lstStyle/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Kripto novčanik – šta je to?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sr-Latn-RS" sz="1600" dirty="0">
                <a:solidFill>
                  <a:schemeClr val="bg1"/>
                </a:solidFill>
                <a:latin typeface="Aptos" panose="020B0004020202020204" pitchFamily="34" charset="0"/>
              </a:rPr>
              <a:t>	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alat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omogućava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šaljete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primaćete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čuvate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Postoje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različiti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tipovi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uključujući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softverske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instaliraju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računare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mobilne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telefone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hardverske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fizički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uređaji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papirne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štampani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QR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kodovi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Bezbednost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suštinske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važnosti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sadrže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privatne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ključeve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neophodni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pristup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vašim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sredstvima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latin typeface="Aptos" panose="020B00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19DEF8-D408-BE5E-30BD-0103455851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72240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576262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Modul 5: Bezbednost i Tržište</a:t>
            </a:r>
            <a:endParaRPr lang="en-US" sz="4000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88" y="2232151"/>
            <a:ext cx="9905999" cy="3541714"/>
          </a:xfrm>
        </p:spPr>
        <p:txBody>
          <a:bodyPr>
            <a:normAutofit/>
          </a:bodyPr>
          <a:lstStyle/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Bull i Bear tržišta – šta znače?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“Bull”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tržište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označava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period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cene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rastu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postoji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opšti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optimizam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među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investitorima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Termin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“bull” (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)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dolazi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načina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koji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napada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podižući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rogove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gore.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Nasuprot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tome, “Bear” (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medved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)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tržište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označava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period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cene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padaju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vlada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pesimizam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Termin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“bear”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izabran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medved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udara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šapom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dole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napada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termini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opišu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opšte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trendove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tržištu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bilo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radi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tržištu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tradicionalnom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finansijskom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tržištu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9EDDC7-F952-CD6A-128E-B12A3C16C87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14740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459288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dirty="0">
                <a:solidFill>
                  <a:srgbClr val="002060"/>
                </a:solidFill>
                <a:latin typeface="Aptos" panose="020B0004020202020204" pitchFamily="34" charset="0"/>
              </a:rPr>
              <a:t>Modul 5: </a:t>
            </a:r>
            <a:r>
              <a:rPr lang="sr-Latn-RS" sz="4000" dirty="0">
                <a:solidFill>
                  <a:srgbClr val="002060"/>
                </a:solidFill>
                <a:latin typeface="Aptos" panose="020B0004020202020204" pitchFamily="34" charset="0"/>
              </a:rPr>
              <a:t>Bezbednost i Tržište</a:t>
            </a:r>
            <a:endParaRPr lang="en-US" sz="40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87" y="1937858"/>
            <a:ext cx="9905999" cy="35653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RS" b="1" dirty="0">
                <a:solidFill>
                  <a:schemeClr val="bg1"/>
                </a:solidFill>
                <a:latin typeface="Aptos" panose="020B0004020202020204" pitchFamily="34" charset="0"/>
              </a:rPr>
              <a:t>Bezbednost na kripto tržištu – koja pravila vredi pratiti?</a:t>
            </a:r>
            <a:endParaRPr lang="en-US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Čuvajte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privatne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ključeve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: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Nikada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ne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delite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svoje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privatne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ključeve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drugima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čuvajte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ih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sigurnom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mestu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Dvofaktorska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autentifikacija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Uvek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koristite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dvofaktorsku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autentifikaciju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(2FA)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dodatni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sloj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bezbednosti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Redovno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ažuriranje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softvera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Ažurirajte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softver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novčanika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kako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biste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iskoristili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najnovije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bezbednosne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zakrpe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Koristite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hardverske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novčanike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veće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iznose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koristite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hardverske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novčanike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nisu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stalno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povezani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internetom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Oprez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b="1" dirty="0">
                <a:solidFill>
                  <a:schemeClr val="bg1"/>
                </a:solidFill>
                <a:latin typeface="Aptos" panose="020B0004020202020204" pitchFamily="34" charset="0"/>
              </a:rPr>
              <a:t> phishing </a:t>
            </a:r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napadima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Budite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oprezni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e-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mailovima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porukama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koje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traže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vaše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podatke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vas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upućuju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sumnjive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web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stranice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b="1" dirty="0" err="1">
                <a:solidFill>
                  <a:schemeClr val="bg1"/>
                </a:solidFill>
                <a:latin typeface="Aptos" panose="020B0004020202020204" pitchFamily="34" charset="0"/>
              </a:rPr>
              <a:t>Diversifikacija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: Ne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stavljajte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sva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sredstva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jednu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kriptovalutu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projekat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već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ih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rasporedite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kako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biste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smanjili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ptos" panose="020B0004020202020204" pitchFamily="34" charset="0"/>
              </a:rPr>
              <a:t>rizik</a:t>
            </a: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b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ptos" panose="020B0004020202020204" pitchFamily="34" charset="0"/>
              </a:rPr>
              <a:t> </a:t>
            </a:r>
          </a:p>
          <a:p>
            <a:endParaRPr lang="en-US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88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22" y="450635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Modul 6: </a:t>
            </a:r>
            <a:r>
              <a:rPr lang="sr-Latn-RS" sz="4000" spc="300" dirty="0">
                <a:solidFill>
                  <a:srgbClr val="002060"/>
                </a:solidFill>
                <a:latin typeface="Aptos" panose="020B0004020202020204" pitchFamily="34" charset="0"/>
              </a:rPr>
              <a:t>Napredne Teme</a:t>
            </a:r>
            <a:endParaRPr lang="en-US" sz="4000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22" y="1929205"/>
            <a:ext cx="9905999" cy="3541714"/>
          </a:xfrm>
        </p:spPr>
        <p:txBody>
          <a:bodyPr>
            <a:normAutofit/>
          </a:bodyPr>
          <a:lstStyle/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Šta je seed fraza u kriptovalutama?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Seed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fraza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poznata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oporavna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fraza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mnemonička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fraza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niz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reči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generiše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vaš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za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pristup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vašim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Ova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fraza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ključna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oporavak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slučaju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gubitka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oštećenja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uređaja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kojem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instaliran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Važno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da seed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frazu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čuvate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mestu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omogućava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potpuni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pristup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vašim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sredstvima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blockchainu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Dogecoin i memecoin – šta su oni?</a:t>
            </a: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Dogecoin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počela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šala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inspirisana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popularnim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internet “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memeom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”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psom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rase Shiba Inu.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Međutim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brzo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stekla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veliku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zajednicu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podržavalaca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postala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poznatijih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Memecoini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kategorija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često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inspirisane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humorom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internet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kulturom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neki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mogu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imati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stvarnu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upotrebu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mnogi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oslanjaju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društvene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medije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trendove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svoju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vrednost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06CF4-1CFF-AF47-845B-150A526B76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63998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763" y="476157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Modul 6: </a:t>
            </a:r>
            <a:r>
              <a:rPr lang="sr-Latn-RS" sz="4000" spc="300" dirty="0">
                <a:solidFill>
                  <a:srgbClr val="002060"/>
                </a:solidFill>
                <a:latin typeface="Aptos" panose="020B0004020202020204" pitchFamily="34" charset="0"/>
              </a:rPr>
              <a:t>Napredne Teme</a:t>
            </a:r>
            <a:endParaRPr lang="en-US" sz="4000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2" y="1954727"/>
            <a:ext cx="9905999" cy="3541714"/>
          </a:xfrm>
        </p:spPr>
        <p:txBody>
          <a:bodyPr>
            <a:normAutofit/>
          </a:bodyPr>
          <a:lstStyle/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Šta je Ponzi šema?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Ponzai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šema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vrsta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prevare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gde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novac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investitora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za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plaćanje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povrata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starijim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investitorima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stvarajući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iluziju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legitimnog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profitabilnog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poslovanja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Ove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šeme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osuđene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propast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zahtevaju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konstantan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priliv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bi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održale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investitori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prestanu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dolaziti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šema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urušava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Šta su Soft i Hard Fork?</a:t>
            </a:r>
            <a:endParaRPr lang="sr-Latn-R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Soft fork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promena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protokola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blockchaina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kompatibilna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prethodnim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verzijama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znači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ne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zahteva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korisnici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ažuriraju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softver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bi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nastavili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radom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Hard fork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radikalnija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promena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stvara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lanac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zahteva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korisnici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ažuriraju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softver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bi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ostali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kompatibilni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pravilima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68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498" y="609600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spc="300" dirty="0" err="1">
                <a:solidFill>
                  <a:srgbClr val="002060"/>
                </a:solidFill>
                <a:latin typeface="Aptos" panose="020B0004020202020204" pitchFamily="34" charset="0"/>
              </a:rPr>
              <a:t>Blockchain</a:t>
            </a:r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 – </a:t>
            </a:r>
            <a:r>
              <a:rPr lang="sr-Latn-RS" sz="4000" spc="300" dirty="0">
                <a:solidFill>
                  <a:srgbClr val="002060"/>
                </a:solidFill>
                <a:latin typeface="Aptos" panose="020B0004020202020204" pitchFamily="34" charset="0"/>
              </a:rPr>
              <a:t>primeri upotrebe</a:t>
            </a:r>
            <a:endParaRPr lang="en-US" sz="4000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98" y="1806574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Blockchain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tehnologija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širok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spektar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primena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van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uključujući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:</a:t>
            </a:r>
          </a:p>
          <a:p>
            <a:r>
              <a:rPr lang="en-U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Pametni</a:t>
            </a:r>
            <a:r>
              <a:rPr lang="en-US" sz="1600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ugovori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Automatizovani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ugovori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samostalno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izvršavaju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ispunjeni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uslovi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Lanac</a:t>
            </a:r>
            <a:r>
              <a:rPr lang="en-US" sz="1600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snabdevanja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Praćenje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proizvoda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proizvođača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potrošača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veću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transparentnost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Glasanje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glasanje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visokim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stepenom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verifikacije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Identifikacija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identiteti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mogu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smanjiti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krađu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identiteta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olakšati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verifikaciju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en-U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Zdravstveni</a:t>
            </a:r>
            <a:r>
              <a:rPr lang="en-US" sz="1600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zapisi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čuvanje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deljenje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medicinskih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podataka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između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pacijenata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pružalaca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zdravstvenih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usluga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A2E614-EAD9-E934-A4E5-AC956CD51F9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41078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D39B4E-C7D1-5C79-4737-C34B6FC74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FC549C-8DE8-723D-C15D-52913325F42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2B115C4-FE56-178F-875E-6B0B4774D86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0695" t="41180" r="21250" b="41181"/>
          <a:stretch/>
        </p:blipFill>
        <p:spPr>
          <a:xfrm>
            <a:off x="3807618" y="5188000"/>
            <a:ext cx="4576763" cy="13905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0EB4C31-930D-96B3-1A6F-6A891A112C99}"/>
              </a:ext>
            </a:extLst>
          </p:cNvPr>
          <p:cNvSpPr/>
          <p:nvPr/>
        </p:nvSpPr>
        <p:spPr>
          <a:xfrm>
            <a:off x="2663028" y="5375442"/>
            <a:ext cx="100752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ptos" panose="020B0004020202020204" pitchFamily="34" charset="0"/>
              </a:rPr>
              <a:t>by</a:t>
            </a:r>
            <a:endParaRPr lang="en-GB" sz="6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65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9039" y="35846"/>
            <a:ext cx="4298068" cy="1478570"/>
          </a:xfrm>
        </p:spPr>
        <p:txBody>
          <a:bodyPr>
            <a:normAutofit/>
          </a:bodyPr>
          <a:lstStyle/>
          <a:p>
            <a:pPr algn="ctr"/>
            <a:r>
              <a:rPr lang="en-U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SADR</a:t>
            </a:r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ŽAJ</a:t>
            </a:r>
            <a:endParaRPr lang="en-US" sz="4000" b="1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sz="half" idx="1"/>
          </p:nvPr>
        </p:nvSpPr>
        <p:spPr bwMode="auto">
          <a:xfrm>
            <a:off x="215025" y="1477862"/>
            <a:ext cx="5514101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Osnove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kriptovaluta i blockchain tehnologije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1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Uvod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 </a:t>
            </a: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vet </a:t>
            </a: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riptovaluta	1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lvl="0" indent="0">
              <a:lnSpc>
                <a:spcPct val="100000"/>
              </a:lnSpc>
              <a:buSzTx/>
              <a:buNone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Modul 1: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Uvod u </a:t>
            </a:r>
            <a:r>
              <a:rPr lang="en-US" altLang="ja-JP" sz="1600" dirty="0" err="1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riptov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</a:rPr>
              <a:t>alute</a:t>
            </a: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1</a:t>
            </a:r>
            <a:endParaRPr lang="en-US" altLang="ja-JP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lvl="0" indent="0">
              <a:lnSpc>
                <a:spcPct val="100000"/>
              </a:lnSpc>
              <a:buSz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 su kriptovalute?	2</a:t>
            </a:r>
            <a:endParaRPr lang="en-US" altLang="ja-JP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lvl="0" indent="0">
              <a:lnSpc>
                <a:spcPct val="100000"/>
              </a:lnSpc>
              <a:buSz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Bitcoin – priča o tehnološkoj revoluciji	2</a:t>
            </a:r>
            <a:endParaRPr lang="en-US" altLang="ja-JP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lvl="0" indent="0">
              <a:lnSpc>
                <a:spcPct val="100000"/>
              </a:lnSpc>
              <a:buSz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Satoshi Nakamoto – ko je stvorio Bitcoin?	2</a:t>
            </a:r>
            <a:endParaRPr lang="en-US" altLang="ja-JP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lvl="0" indent="0">
              <a:lnSpc>
                <a:spcPct val="100000"/>
              </a:lnSpc>
              <a:buSz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Vitalik Buterin – Tvorac Ethereuma	3</a:t>
            </a:r>
            <a:endParaRPr lang="en-US" altLang="ja-JP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lvl="0" indent="0">
              <a:lnSpc>
                <a:spcPct val="100000"/>
              </a:lnSpc>
              <a:buSzTx/>
              <a:buNone/>
            </a:pPr>
            <a:r>
              <a:rPr lang="en-US" altLang="ja-JP" sz="1600" b="1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Modul 2:</a:t>
            </a: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Razumevanje blockchaina	3</a:t>
            </a:r>
            <a:endParaRPr lang="en-US" altLang="ja-JP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lvl="0" indent="0">
              <a:lnSpc>
                <a:spcPct val="100000"/>
              </a:lnSpc>
              <a:buSz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 je Blockchain i kako funkcioniše?	3</a:t>
            </a:r>
            <a:endParaRPr lang="en-US" altLang="ja-JP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lvl="0" indent="0">
              <a:lnSpc>
                <a:spcPct val="100000"/>
              </a:lnSpc>
              <a:buSzTx/>
              <a:buNone/>
            </a:pPr>
            <a:r>
              <a:rPr lang="en-US" altLang="ja-JP" sz="1600" dirty="0" err="1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alute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NFT token?	4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Modul 3: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Novac i </a:t>
            </a: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inansije	4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novac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	4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Kriptovalute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vs. fiat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novac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će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pobediti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	4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DeFi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Decentralizovane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Finansije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)?	4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DeFi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mogućnosti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prednosti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nedostaci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decentralizovanih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finansija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5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Modul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4: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Altcoinovi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Stabilcoinovi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5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altcoin?	5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  <a:ea typeface="Verdana Pro" charset="0"/>
              <a:cs typeface="Verdana Pro" charset="0"/>
              <a:hlinkClick r:id="rId1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Stabilcoinovi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	6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 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sz="half" idx="2"/>
          </p:nvPr>
        </p:nvSpPr>
        <p:spPr bwMode="auto">
          <a:xfrm>
            <a:off x="5927019" y="1477862"/>
            <a:ext cx="609758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6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Modul 5: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Bezbednost i </a:t>
            </a: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ržište	6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Kripto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novčanik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to?	6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Bull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Bear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tržišta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znače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	7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Bezbednost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kripto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tržištu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koja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pravila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vredi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pratiti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	7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Modul 6: 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Napredne </a:t>
            </a:r>
            <a:r>
              <a:rPr lang="en-US" altLang="ja-JP" sz="1600" dirty="0">
                <a:solidFill>
                  <a:schemeClr val="bg1"/>
                </a:solidFill>
                <a:latin typeface="Aptos" panose="020B0004020202020204" pitchFamily="34" charset="0"/>
                <a:ea typeface="Verdana Pro" charset="0"/>
                <a:cs typeface="Verdana Pro" charset="0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	8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seed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fraza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kriptovalutama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	8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Dogecoin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memecoin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	8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je Ponzi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šema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	8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Šta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Soft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Hard Fork?	9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ptos" panose="020B0004020202020204" pitchFamily="34" charset="0"/>
              <a:ea typeface="Verdana Pro" charset="0"/>
              <a:cs typeface="Verdana Pro" charset="0"/>
              <a:hlinkClick r:id="rId2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Blockchain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primeri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ja-JP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upotrebe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  <a:ea typeface="Verdana Pro" charset="0"/>
                <a:cs typeface="Verdana Pro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9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 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DA9F69-EF9B-4A9F-682C-920B7479D7AE}"/>
              </a:ext>
            </a:extLst>
          </p:cNvPr>
          <p:cNvPicPr>
            <a:picLocks noChangeAspect="1"/>
          </p:cNvPicPr>
          <p:nvPr/>
        </p:nvPicPr>
        <p:blipFill>
          <a:blip r:embed="rId30">
            <a:alphaModFix amt="50000"/>
          </a:blip>
          <a:srcRect l="20695" t="41180" r="21250" b="41181"/>
          <a:stretch/>
        </p:blipFill>
        <p:spPr>
          <a:xfrm>
            <a:off x="10068137" y="5520620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2304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3674" y="318480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Uvod u svet kriptovaluta</a:t>
            </a:r>
            <a:endParaRPr lang="en-US" sz="4000" b="1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3674" y="1519237"/>
            <a:ext cx="11801475" cy="3541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r-Latn-RS" sz="1600" dirty="0">
                <a:solidFill>
                  <a:schemeClr val="bg1"/>
                </a:solidFill>
                <a:latin typeface="Aptos" panose="020B0004020202020204" pitchFamily="34" charset="0"/>
              </a:rPr>
              <a:t>	</a:t>
            </a: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Ova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granica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ispunjena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mogućnostima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inovacijama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malo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neizvesnosti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brinite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! 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Naš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sveobuhvatni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vodič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dizajniran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tako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vodi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početnike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kroz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suštinske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aspekte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osnova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potencijalne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budućnosti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ovom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vodiču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pokrivamo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širok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spektar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uključujući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osnovno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razumevanje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 tome </a:t>
            </a:r>
            <a:r>
              <a:rPr lang="en-US" sz="1600" i="1" dirty="0" err="1">
                <a:solidFill>
                  <a:schemeClr val="bg1"/>
                </a:solidFill>
                <a:latin typeface="Aptos" panose="020B0004020202020204" pitchFamily="34" charset="0"/>
              </a:rPr>
              <a:t>šta</a:t>
            </a:r>
            <a:r>
              <a:rPr lang="en-US" sz="1600" i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i="1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i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i="1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kriptovalute</a:t>
            </a:r>
            <a:r>
              <a:rPr lang="en-US" sz="1600" i="1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i="1" dirty="0" err="1">
                <a:solidFill>
                  <a:schemeClr val="bg1"/>
                </a:solidFill>
                <a:latin typeface="Aptos" panose="020B0004020202020204" pitchFamily="34" charset="0"/>
              </a:rPr>
              <a:t>kako</a:t>
            </a:r>
            <a:r>
              <a:rPr lang="en-US" sz="1600" i="1" dirty="0">
                <a:solidFill>
                  <a:schemeClr val="bg1"/>
                </a:solidFill>
                <a:latin typeface="Aptos" panose="020B0004020202020204" pitchFamily="34" charset="0"/>
              </a:rPr>
              <a:t> blockchain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tehnologija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funkcioniše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kako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kupiti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prodati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čuvati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svoju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imovinu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Ulazimo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složenije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teme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rudarenje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staking, ICO, IEO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uloga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DeFi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NFT-a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prostoru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Ključni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aspekti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privatnost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oporezivanje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pravni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regulatorni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aspekti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takođe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detaljno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obrađeni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Na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bacamo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pogled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kristalnu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kuglu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razmišljamo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 tome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budućnost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može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doneti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Bez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obzira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li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planirate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investirate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zainteresovani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tehnologiju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jednostavno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znatiželjni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ovom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brzorastućem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svetu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ovaj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vodič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će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poslužiti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vaša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karta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puta.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Ukrcavanje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putovanje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uzbudljivo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a mi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smo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pomognemo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lakše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krećete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F96E66-F358-0B75-D224-463D739B6F3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4422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0323" y="609601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</a:rPr>
              <a:t>Modul 1: </a:t>
            </a:r>
            <a:r>
              <a:rPr lang="sr-Latn-RS" sz="4000" spc="300" dirty="0">
                <a:solidFill>
                  <a:srgbClr val="002060"/>
                </a:solidFill>
              </a:rPr>
              <a:t>Uvod u Kriptovalute</a:t>
            </a:r>
            <a:br>
              <a:rPr lang="en-US" sz="4000" b="1" spc="300" dirty="0">
                <a:solidFill>
                  <a:srgbClr val="002060"/>
                </a:solidFill>
              </a:rPr>
            </a:br>
            <a:endParaRPr lang="en-US" sz="4000" spc="3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8131" y="1484239"/>
            <a:ext cx="11615737" cy="4289572"/>
          </a:xfrm>
        </p:spPr>
        <p:txBody>
          <a:bodyPr>
            <a:noAutofit/>
          </a:bodyPr>
          <a:lstStyle/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Šta su kriptovalute? </a:t>
            </a: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?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virtuelne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valute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kriptografiju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osiguranje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transakcija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kontrolu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stvaranja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jedinica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One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jedinstvene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tome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zavise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centralnih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autoriteta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vlade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banke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oslanjaju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tehnologiju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blokčejna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omogućava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transparentnost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nepovredivost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zapisa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transakcijama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Bitcoin – priča o tehnološkoj revoluciji 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Bitcoin –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priča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tehnološkoj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revoluciji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Bitcoin,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najpoznatija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pokrenuo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tehnološku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revoluciju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predstavljen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2009.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godine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Stvoren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alternativa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tradicionalnom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bankarskom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sistemu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Bitcoin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omogućio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peer-to-peer transfer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vrednosti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bez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potrebe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posrednicima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Njegova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ograničena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ponuda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21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milion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bitkoina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deflacioni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model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čine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atraktivnim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investitore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sredstvo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čuvanje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vrednosti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Satoshi Nakamoto – ko je stvorio Bitcoin?	 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Satoshi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Nakamoto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–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Identitet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osobe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grupe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ljudi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pseudonima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Satoshi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Nakamoto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ostaje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misterija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Nakamoto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autor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originalnog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belog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papira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Bitcoina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razvijač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softvera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pokrenuo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mrežu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Iako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Nakamoto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komunicirao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ranoj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zajednici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Bitcoina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putem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emailova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foruma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njihov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pravi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identitet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nikada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otkriven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dodajući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dodatni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sloj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intrige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ovoj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revolucionarnoj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tehnologiji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2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034" y="463506"/>
            <a:ext cx="11245415" cy="1478570"/>
          </a:xfrm>
        </p:spPr>
        <p:txBody>
          <a:bodyPr>
            <a:norm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Vitalik Buterin – Tvorac Ethereuma</a:t>
            </a:r>
            <a:endParaRPr lang="en-US" sz="4000" b="1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034" y="2175773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i="1" dirty="0" err="1">
                <a:solidFill>
                  <a:schemeClr val="bg1"/>
                </a:solidFill>
                <a:latin typeface="Aptos" panose="020B0004020202020204" pitchFamily="34" charset="0"/>
              </a:rPr>
              <a:t>Vitalik</a:t>
            </a:r>
            <a:r>
              <a:rPr lang="en-US" sz="1600" i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i="1" dirty="0" err="1">
                <a:solidFill>
                  <a:schemeClr val="bg1"/>
                </a:solidFill>
                <a:latin typeface="Aptos" panose="020B0004020202020204" pitchFamily="34" charset="0"/>
              </a:rPr>
              <a:t>Buterin</a:t>
            </a:r>
            <a:r>
              <a:rPr lang="en-US" sz="1600" i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rusko-kanadski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programer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koji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postao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jedan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najuticajnijih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figura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svetu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osnivač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Ethereuma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Ethereum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predstavljen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2015.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godine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brzo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stekao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popularnost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druga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najvrednija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nakon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Bitcoina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Buterinova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vizija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bila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stvaranje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decentralizirane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platforme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samo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omogućava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transakcije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već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pokretanje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pametnih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ugovora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decentraliziranih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aplikacija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(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DApps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).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Ove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funkcionalnosti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otvorile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put za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širok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spektar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upotreba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blokčejna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finansijskih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usluga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igara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kolekcionarskih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predmeta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poput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NFT-a.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Buterin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poznat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svojoj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posvećenosti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otvorenom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kodu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transparentnosti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inovacijama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blokčejn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tehnologiji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E1AF3C-F8A2-D3DD-67C0-5829119D328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3710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23" y="619125"/>
            <a:ext cx="11388290" cy="1478570"/>
          </a:xfrm>
        </p:spPr>
        <p:txBody>
          <a:bodyPr>
            <a:no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Modul 2: </a:t>
            </a:r>
            <a:r>
              <a:rPr lang="sr-Latn-RS" sz="4000" spc="300" dirty="0">
                <a:solidFill>
                  <a:srgbClr val="002060"/>
                </a:solidFill>
                <a:latin typeface="Aptos" panose="020B0004020202020204" pitchFamily="34" charset="0"/>
              </a:rPr>
              <a:t>Razumevanje Blockchaina</a:t>
            </a:r>
            <a:br>
              <a:rPr lang="en-U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</a:br>
            <a:endParaRPr lang="en-US" sz="4000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387" y="1840706"/>
            <a:ext cx="9905999" cy="3176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1800" b="1" dirty="0">
                <a:solidFill>
                  <a:srgbClr val="002060"/>
                </a:solidFill>
                <a:latin typeface="Aptos" panose="020B0004020202020204" pitchFamily="34" charset="0"/>
              </a:rPr>
              <a:t>Šta je Blockchain i kako funkcioniše?</a:t>
            </a:r>
            <a:endParaRPr lang="en-US" sz="1800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Blockchain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tehnologija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distribuirane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knjige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omogućava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transparentno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čuvanje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podataka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Funkcioniše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tako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grupiše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transakcije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blokove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koji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zatim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povezani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zaštićeni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kriptografijom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formirajući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lanac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blokova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Svaki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sadrži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jedinstveni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kriptografski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kod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poznat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hash,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prethodnog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osigurava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kontinuitet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sprečava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manipulaciju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podacima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blockchain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decentralizovan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podaci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distribuirani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mreži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korisnika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umesto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čuvaju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centralnom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serveru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doprinosi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većoj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bezbednosti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otpornosti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hakerske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napade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endParaRPr lang="en-US" sz="18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031909-906D-608D-CB3B-79B2D0A1CBD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127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24" y="830136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Modul 2: </a:t>
            </a:r>
            <a:r>
              <a:rPr lang="sr-Latn-RS" sz="4000" spc="300" dirty="0">
                <a:solidFill>
                  <a:srgbClr val="002060"/>
                </a:solidFill>
                <a:latin typeface="Aptos" panose="020B0004020202020204" pitchFamily="34" charset="0"/>
              </a:rPr>
              <a:t>Šta je NFT token?</a:t>
            </a:r>
            <a:br>
              <a:rPr lang="en-US" sz="4000" spc="300" dirty="0">
                <a:solidFill>
                  <a:srgbClr val="002060"/>
                </a:solidFill>
                <a:latin typeface="Aptos" panose="020B0004020202020204" pitchFamily="34" charset="0"/>
              </a:rPr>
            </a:br>
            <a:endParaRPr lang="en-US" sz="4000" spc="3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23" y="1849437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NFT,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Non-Fungible Token,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vrsta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digitalnog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tokena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koji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predstavlja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vlasništvo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nad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jedinstvenim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predmetom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delom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sadržaja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blockchainu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Za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razliku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Bitcoin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Ethereum, koji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zamjenjivi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mogu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međusobno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zamijeniti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svaki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NFT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jedinstven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može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zamijeniti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način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NFT-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obično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za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umetnost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kolekcionarske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predmete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druge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oblike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vlasništva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koji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zahtevaju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dokaz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autentičnosti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originalnosti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endParaRPr lang="en-US" sz="1600" dirty="0">
              <a:latin typeface="Aptos" panose="020B00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650D53-BEF3-E339-CA24-1B1EDC7A2BD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4544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326" y="732818"/>
            <a:ext cx="9905998" cy="1478570"/>
          </a:xfrm>
        </p:spPr>
        <p:txBody>
          <a:bodyPr/>
          <a:lstStyle/>
          <a:p>
            <a:r>
              <a:rPr lang="sr-Latn-RS" sz="4000" b="1" spc="300" dirty="0">
                <a:solidFill>
                  <a:srgbClr val="002060"/>
                </a:solidFill>
                <a:latin typeface="Aptos" panose="020B0004020202020204" pitchFamily="34" charset="0"/>
              </a:rPr>
              <a:t>Modul 3: </a:t>
            </a:r>
            <a:r>
              <a:rPr lang="sr-Latn-RS" sz="4000" spc="300" dirty="0">
                <a:solidFill>
                  <a:srgbClr val="002060"/>
                </a:solidFill>
                <a:latin typeface="Aptos" panose="020B0004020202020204" pitchFamily="34" charset="0"/>
              </a:rPr>
              <a:t>Novac i Finansije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326" y="1839913"/>
            <a:ext cx="9905999" cy="3541714"/>
          </a:xfrm>
        </p:spPr>
        <p:txBody>
          <a:bodyPr>
            <a:normAutofit/>
          </a:bodyPr>
          <a:lstStyle/>
          <a:p>
            <a:r>
              <a:rPr lang="sr-Latn-RS" sz="1600" b="1" dirty="0">
                <a:solidFill>
                  <a:srgbClr val="002060"/>
                </a:solidFill>
                <a:latin typeface="Aptos" panose="020B0004020202020204" pitchFamily="34" charset="0"/>
              </a:rPr>
              <a:t>Šta je novac?</a:t>
            </a:r>
            <a:endParaRPr lang="en-US" sz="1600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Novac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sredstvo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razmene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ljudi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za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kupovinu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dobara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usluga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Tradicionalno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novac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tri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glavne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funkcije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sredstvo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razmene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merna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jedinica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skladište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vrednosti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Novac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može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fizičkom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obliku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kovanice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novčanice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digitalnom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obliku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bankovni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depoziti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 </a:t>
            </a:r>
          </a:p>
          <a:p>
            <a:r>
              <a:rPr lang="sr-Latn-RS" sz="1600" b="1" dirty="0">
                <a:solidFill>
                  <a:srgbClr val="002060"/>
                </a:solidFill>
                <a:latin typeface="Aptos" panose="020B0004020202020204" pitchFamily="34" charset="0"/>
              </a:rPr>
              <a:t>Kriptovalute vs. fiat novac – ko će pobediti?</a:t>
            </a:r>
            <a:endParaRPr lang="en-US" sz="1600" b="1" dirty="0">
              <a:solidFill>
                <a:srgbClr val="002060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Pitanje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ova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razmene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će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“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pobediti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”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predmet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mnogih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debata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Kriptovalute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nude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decentralizacija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zahvaljujući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kriptografiji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potencijal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globalnu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upotrebu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bez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potrebe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posrednicima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Fiat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novac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s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druge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strane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podršku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vlada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centralnih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banaka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mu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daje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stabilnost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široko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prihvaćanje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Budućnost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će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pokazati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kako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će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sistemi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razvijati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će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imati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uticaj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svetske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D36BAE-B16D-47F2-92CF-7FE8DED51ED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2010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23" y="495301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b="1" dirty="0">
                <a:solidFill>
                  <a:srgbClr val="002060"/>
                </a:solidFill>
                <a:latin typeface="Aptos" panose="020B0004020202020204" pitchFamily="34" charset="0"/>
              </a:rPr>
              <a:t>Modul 3: </a:t>
            </a:r>
            <a:r>
              <a:rPr lang="sr-Latn-RS" sz="4000" dirty="0">
                <a:solidFill>
                  <a:srgbClr val="002060"/>
                </a:solidFill>
                <a:latin typeface="Aptos" panose="020B0004020202020204" pitchFamily="34" charset="0"/>
              </a:rPr>
              <a:t>Šta je defi?</a:t>
            </a:r>
            <a:endParaRPr lang="en-US" sz="4000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22" y="1821984"/>
            <a:ext cx="9905999" cy="3912067"/>
          </a:xfrm>
        </p:spPr>
        <p:txBody>
          <a:bodyPr>
            <a:normAutofit/>
          </a:bodyPr>
          <a:lstStyle/>
          <a:p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Šta je DeFi (Decentralizovane Finansije)?</a:t>
            </a: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DeFi,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Decentralizovane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je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termin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koji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za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usluge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izvode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blockchainu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bez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centralnih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finansijskih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posrednika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banke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berze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osiguravajuće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kuće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DeFi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aplikacije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omogućavaju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korisnicima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vrše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transakcije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pozajmljuju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štede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sredstva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trguju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derivatima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drugim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finansijskim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instrumentima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sve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to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direktno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autonomno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r>
              <a:rPr lang="sr-Latn-RS" sz="1600" b="1" dirty="0" err="1">
                <a:solidFill>
                  <a:schemeClr val="bg1"/>
                </a:solidFill>
                <a:latin typeface="Aptos" panose="020B0004020202020204" pitchFamily="34" charset="0"/>
              </a:rPr>
              <a:t>DeFi</a:t>
            </a:r>
            <a:r>
              <a:rPr lang="sr-Latn-RS" sz="1600" b="1" dirty="0">
                <a:solidFill>
                  <a:schemeClr val="bg1"/>
                </a:solidFill>
                <a:latin typeface="Aptos" panose="020B0004020202020204" pitchFamily="34" charset="0"/>
              </a:rPr>
              <a:t>: mogućnosti, prednosti i nedostaci decentralizovanih finansija</a:t>
            </a:r>
            <a:endParaRPr lang="en-US" sz="16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Mogućnosti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DeFi-a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brojne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uključujući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veću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dostupnost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finansijskih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usluga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smanjenje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troškova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transakcija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veću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transparentnost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Međutim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postoje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izazovi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visok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rizik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hakerskih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napada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nedostatak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regulative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potencijalna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nestabilnost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tržišta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Prednosti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DeFi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-a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leže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njegovoj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sposobnosti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demokratizuje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finansijske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usluge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dok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nedostaci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povezani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tehničkim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preprekama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sigurnosnim</a:t>
            </a: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ptos" panose="020B0004020202020204" pitchFamily="34" charset="0"/>
              </a:rPr>
              <a:t>rizicima</a:t>
            </a:r>
            <a:endParaRPr 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4C8B7E-6415-292F-E84B-76F7AA65904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20695" t="41180" r="21250" b="41181"/>
          <a:stretch/>
        </p:blipFill>
        <p:spPr>
          <a:xfrm>
            <a:off x="10038679" y="5951184"/>
            <a:ext cx="1956470" cy="5944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9809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94</TotalTime>
  <Words>2068</Words>
  <Application>Microsoft Macintosh PowerPoint</Application>
  <PresentationFormat>Widescreen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Calibri</vt:lpstr>
      <vt:lpstr>Tw Cen MT</vt:lpstr>
      <vt:lpstr>Circuit</vt:lpstr>
      <vt:lpstr>PowerPoint Presentation</vt:lpstr>
      <vt:lpstr>SADRŽAJ</vt:lpstr>
      <vt:lpstr>Uvod u svet kriptovaluta</vt:lpstr>
      <vt:lpstr>Modul 1: Uvod u Kriptovalute </vt:lpstr>
      <vt:lpstr>Vitalik Buterin – Tvorac Ethereuma</vt:lpstr>
      <vt:lpstr>Modul 2: Razumevanje Blockchaina </vt:lpstr>
      <vt:lpstr>Modul 2: Šta je NFT token? </vt:lpstr>
      <vt:lpstr>Modul 3: Novac i Finansije </vt:lpstr>
      <vt:lpstr>Modul 3: Šta je defi?</vt:lpstr>
      <vt:lpstr>Modul 4: Altcoinovi i Stabilcoinovi </vt:lpstr>
      <vt:lpstr>Modul 5: Bezbednost i Tržište </vt:lpstr>
      <vt:lpstr>Modul 5: Bezbednost i Tržište</vt:lpstr>
      <vt:lpstr>Modul 5: Bezbednost i Tržište</vt:lpstr>
      <vt:lpstr>Modul 6: Napredne Teme</vt:lpstr>
      <vt:lpstr>Modul 6: Napredne Teme</vt:lpstr>
      <vt:lpstr>Blockchain – primeri upotrebe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Microsoft Office User</cp:lastModifiedBy>
  <cp:revision>8</cp:revision>
  <dcterms:created xsi:type="dcterms:W3CDTF">2024-08-09T11:10:14Z</dcterms:created>
  <dcterms:modified xsi:type="dcterms:W3CDTF">2024-11-20T01:31:18Z</dcterms:modified>
</cp:coreProperties>
</file>